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58" r:id="rId4"/>
    <p:sldId id="259" r:id="rId5"/>
    <p:sldId id="260" r:id="rId6"/>
    <p:sldId id="261" r:id="rId7"/>
    <p:sldId id="266" r:id="rId8"/>
    <p:sldId id="268" r:id="rId9"/>
    <p:sldId id="270" r:id="rId10"/>
    <p:sldId id="272" r:id="rId11"/>
    <p:sldId id="273" r:id="rId12"/>
    <p:sldId id="274" r:id="rId13"/>
    <p:sldId id="275" r:id="rId14"/>
    <p:sldId id="263"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8427" autoAdjust="0"/>
  </p:normalViewPr>
  <p:slideViewPr>
    <p:cSldViewPr snapToGrid="0">
      <p:cViewPr varScale="1">
        <p:scale>
          <a:sx n="65" d="100"/>
          <a:sy n="65" d="100"/>
        </p:scale>
        <p:origin x="9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EE93A-F115-44E1-8904-002BB170C4A3}" type="datetimeFigureOut">
              <a:rPr lang="en-US" smtClean="0"/>
              <a:t>4/10/2021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770D8-744C-4990-8432-F83A7F0F4FBA}" type="slidenum">
              <a:rPr lang="en-US" smtClean="0"/>
              <a:t>‹#›</a:t>
            </a:fld>
            <a:endParaRPr lang="en-US"/>
          </a:p>
        </p:txBody>
      </p:sp>
    </p:spTree>
    <p:extLst>
      <p:ext uri="{BB962C8B-B14F-4D97-AF65-F5344CB8AC3E}">
        <p14:creationId xmlns:p14="http://schemas.microsoft.com/office/powerpoint/2010/main" val="309828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Bullying is described as the habitual behaviour characterized by a person using aggression, threat or abuse to dominate or intimidate other </a:t>
            </a:r>
            <a:r>
              <a:rPr lang="en-GB" dirty="0" smtClean="0"/>
              <a:t>people </a:t>
            </a:r>
            <a:r>
              <a:rPr lang="en-GB" dirty="0" smtClean="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Menesini</a:t>
            </a:r>
            <a:r>
              <a:rPr lang="en-GB" dirty="0">
                <a:latin typeface="Times New Roman" panose="02020603050405020304" pitchFamily="18" charset="0"/>
                <a:cs typeface="Times New Roman" panose="02020603050405020304" pitchFamily="18" charset="0"/>
              </a:rPr>
              <a:t> &amp; </a:t>
            </a:r>
            <a:r>
              <a:rPr lang="en-GB" dirty="0" err="1">
                <a:latin typeface="Times New Roman" panose="02020603050405020304" pitchFamily="18" charset="0"/>
                <a:cs typeface="Times New Roman" panose="02020603050405020304" pitchFamily="18" charset="0"/>
              </a:rPr>
              <a:t>Salmivalli</a:t>
            </a:r>
            <a:r>
              <a:rPr lang="en-GB" dirty="0">
                <a:latin typeface="Times New Roman" panose="02020603050405020304" pitchFamily="18" charset="0"/>
                <a:cs typeface="Times New Roman" panose="02020603050405020304" pitchFamily="18" charset="0"/>
              </a:rPr>
              <a:t>, 2017</a:t>
            </a:r>
            <a:r>
              <a:rPr lang="en-GB"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5770D8-744C-4990-8432-F83A7F0F4FBA}" type="slidenum">
              <a:rPr lang="en-US" smtClean="0"/>
              <a:t>2</a:t>
            </a:fld>
            <a:endParaRPr lang="en-US"/>
          </a:p>
        </p:txBody>
      </p:sp>
    </p:spTree>
    <p:extLst>
      <p:ext uri="{BB962C8B-B14F-4D97-AF65-F5344CB8AC3E}">
        <p14:creationId xmlns:p14="http://schemas.microsoft.com/office/powerpoint/2010/main" val="99519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are several reasons why people bully others.</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One of the primary reasons people bully others is to maintain control over the victim's life. Most bullies lack empathy and therefore feel a need to dominate other people's life. </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Some bullies often become bullies after they have become victims of bullying themselves.</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Most bullies also develop their behavior in order to gain popularity in school so others can fear them.</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Bullies also develop the habit due to peer pressure to bully others so they can impress their friends.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11</a:t>
            </a:fld>
            <a:endParaRPr lang="en-US"/>
          </a:p>
        </p:txBody>
      </p:sp>
    </p:spTree>
    <p:extLst>
      <p:ext uri="{BB962C8B-B14F-4D97-AF65-F5344CB8AC3E}">
        <p14:creationId xmlns:p14="http://schemas.microsoft.com/office/powerpoint/2010/main" val="1153971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 variety of ways which can be used to attempt to stop bullying in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society. One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 the ways that bullying can be stopped is by educating community members about what bullying is and how to recognize and deal with bullying issues in society.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other step that can be taken towards stopping bullying is creating an environment that is safe for victims of bullying to speak up.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Encouraging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bystanders to speak up and protect the people who are being bullied also helps to reduce bullying.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After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bullying case is identified, the issue must be responded to with immediacy to ensure the victim and the bully are dealt with using the proper measures.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12</a:t>
            </a:fld>
            <a:endParaRPr lang="en-US"/>
          </a:p>
        </p:txBody>
      </p:sp>
    </p:spTree>
    <p:extLst>
      <p:ext uri="{BB962C8B-B14F-4D97-AF65-F5344CB8AC3E}">
        <p14:creationId xmlns:p14="http://schemas.microsoft.com/office/powerpoint/2010/main" val="110394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other way of stopping bullying in society is setting clear rules that guide people's behavior with regard to bullying. The rules should indicate the repercussions of bullying on the bully</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Engaging parents is another technique that can be applied to regulate bullying, especially in the neighborhood. Parents can watch out for signs of bullying among their kids. It is also important to monitor environments where bullying is most likely to take place, such as schools, neighborhoods, and online platforms, to ensure that bullying is curbed before it is too late.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5770D8-744C-4990-8432-F83A7F0F4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684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In conclusion, bullying in society is a serious problem that takes place when one person or group harasses others either physically, socially, verbally or online.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side effects of bullying are adverse on individuals including; low self-esteem, suicidal attempts, and social isolation</a:t>
            </a:r>
            <a:r>
              <a:rPr lang="en-US" dirty="0" smtClean="0">
                <a:latin typeface="Times New Roman" panose="02020603050405020304" pitchFamily="18" charset="0"/>
                <a:cs typeface="Times New Roman" panose="02020603050405020304" pitchFamily="18" charset="0"/>
              </a:rPr>
              <a:t>.  There is no doubt that everyone</a:t>
            </a:r>
            <a:r>
              <a:rPr lang="en-US" baseline="0" dirty="0" smtClean="0">
                <a:latin typeface="Times New Roman" panose="02020603050405020304" pitchFamily="18" charset="0"/>
                <a:cs typeface="Times New Roman" panose="02020603050405020304" pitchFamily="18" charset="0"/>
              </a:rPr>
              <a:t> must take part not only to control but also to end all sorts of bullying for the benefits of out current and future generations.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5770D8-744C-4990-8432-F83A7F0F4FBA}" type="slidenum">
              <a:rPr lang="en-US" smtClean="0"/>
              <a:t>14</a:t>
            </a:fld>
            <a:endParaRPr lang="en-US"/>
          </a:p>
        </p:txBody>
      </p:sp>
    </p:spTree>
    <p:extLst>
      <p:ext uri="{BB962C8B-B14F-4D97-AF65-F5344CB8AC3E}">
        <p14:creationId xmlns:p14="http://schemas.microsoft.com/office/powerpoint/2010/main" val="2117476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15</a:t>
            </a:fld>
            <a:endParaRPr lang="en-US"/>
          </a:p>
        </p:txBody>
      </p:sp>
    </p:spTree>
    <p:extLst>
      <p:ext uri="{BB962C8B-B14F-4D97-AF65-F5344CB8AC3E}">
        <p14:creationId xmlns:p14="http://schemas.microsoft.com/office/powerpoint/2010/main" val="245861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There are different forms of bullying namely; physical bullying social bullying, verbal bullying and cyber bullying</a:t>
            </a:r>
            <a:r>
              <a:rPr lang="en-US" sz="1200" dirty="0" smtClean="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Physical bullying involves causing long term or short-term damage by kicking, punching, hitting or pushing the other person. </a:t>
            </a:r>
            <a:r>
              <a:rPr lang="en-US" sz="1200" dirty="0" smtClean="0">
                <a:effectLst/>
                <a:latin typeface="Times New Roman" panose="02020603050405020304" pitchFamily="18" charset="0"/>
                <a:ea typeface="Calibri" panose="020F0502020204030204" pitchFamily="34" charset="0"/>
              </a:rPr>
              <a:t>Social </a:t>
            </a:r>
            <a:r>
              <a:rPr lang="en-US" sz="1200" dirty="0">
                <a:effectLst/>
                <a:latin typeface="Times New Roman" panose="02020603050405020304" pitchFamily="18" charset="0"/>
                <a:ea typeface="Calibri" panose="020F0502020204030204" pitchFamily="34" charset="0"/>
              </a:rPr>
              <a:t>bullying takes place behind a persons back with the intention of ruining their reputation. Some forms of social bullying include spreading </a:t>
            </a:r>
            <a:r>
              <a:rPr lang="en-US" sz="1200" dirty="0" err="1">
                <a:effectLst/>
                <a:latin typeface="Times New Roman" panose="02020603050405020304" pitchFamily="18" charset="0"/>
                <a:ea typeface="Calibri" panose="020F0502020204030204" pitchFamily="34" charset="0"/>
              </a:rPr>
              <a:t>rumours</a:t>
            </a:r>
            <a:r>
              <a:rPr lang="en-US" sz="1200" dirty="0">
                <a:effectLst/>
                <a:latin typeface="Times New Roman" panose="02020603050405020304" pitchFamily="18" charset="0"/>
                <a:ea typeface="Calibri" panose="020F0502020204030204" pitchFamily="34" charset="0"/>
              </a:rPr>
              <a:t>, telling others to exclude certain people in activities and playing mean jokes to humiliate the other person.</a:t>
            </a:r>
          </a:p>
          <a:p>
            <a:r>
              <a:rPr lang="en-US" sz="1200" dirty="0">
                <a:effectLst/>
                <a:latin typeface="Times New Roman" panose="02020603050405020304" pitchFamily="18" charset="0"/>
                <a:ea typeface="Calibri" panose="020F0502020204030204" pitchFamily="34" charset="0"/>
              </a:rPr>
              <a:t> Verbal bullying takes the form of making racist or homophobic comments about other people, teasing, hurling insults and physical intimidation</a:t>
            </a:r>
            <a:r>
              <a:rPr lang="en-US" sz="1200" dirty="0" smtClean="0">
                <a:effectLst/>
                <a:latin typeface="Times New Roman" panose="02020603050405020304" pitchFamily="18" charset="0"/>
                <a:ea typeface="Calibri" panose="020F0502020204030204" pitchFamily="34" charset="0"/>
              </a:rPr>
              <a:t>. </a:t>
            </a:r>
            <a:r>
              <a:rPr lang="en-US" sz="1200" dirty="0">
                <a:effectLst/>
                <a:latin typeface="Times New Roman" panose="02020603050405020304" pitchFamily="18" charset="0"/>
                <a:ea typeface="Calibri" panose="020F0502020204030204" pitchFamily="34" charset="0"/>
              </a:rPr>
              <a:t>On the other hand, cyberbullying is a form of bullying that is done through the use of electronic devices such as phones and computers (Olweus &amp; Limber 2018). Cyberbullying can be in the form of sending hurtful messages, videos or images about other people so they can be humiliated online.</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3</a:t>
            </a:fld>
            <a:endParaRPr lang="en-US"/>
          </a:p>
        </p:txBody>
      </p:sp>
    </p:spTree>
    <p:extLst>
      <p:ext uri="{BB962C8B-B14F-4D97-AF65-F5344CB8AC3E}">
        <p14:creationId xmlns:p14="http://schemas.microsoft.com/office/powerpoint/2010/main" val="233754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are some signs which are  noticeable when a child is being bullied. One can tell if a child is being bullied if they have unexplained injuries most of the time.</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If a child happens to show a shift in eating habits, there is a likelihood that they are being bullied. For example, if a child comes from school and eats a lot of food, that could be an indicator that they do not eat their lunch at school.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children begin to have frequent nightmares or lose sleep, it may also be a sign they are being bullied.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child is being bullied in school, they are likely to lose interest in school attendance, school work and try to make excuses to miss school.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Declining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self-esteem in a child is also a sign that others are bullying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4</a:t>
            </a:fld>
            <a:endParaRPr lang="en-US"/>
          </a:p>
        </p:txBody>
      </p:sp>
    </p:spTree>
    <p:extLst>
      <p:ext uri="{BB962C8B-B14F-4D97-AF65-F5344CB8AC3E}">
        <p14:creationId xmlns:p14="http://schemas.microsoft.com/office/powerpoint/2010/main" val="200181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are certain signs that can be used to tell if your child is the one bullying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others. If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child keeps getting into physical and verbal fights with their peers, this could be a sign that they are a bully</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Increased display of aggressive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behaviour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 a child is also an indicator that they are a bully</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a child keeps getting detention in school continuously because of aggressive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behaviour</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they are likely to be a bully in school.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If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 child keeps blaming other people for their mistakes instead of owning up to them, this is a sign that they are a bully</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a child has accumulated extra money and belongings that they can not explain where they got from then, there is a high chance that they are bullying others.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5</a:t>
            </a:fld>
            <a:endParaRPr lang="en-US"/>
          </a:p>
        </p:txBody>
      </p:sp>
    </p:spTree>
    <p:extLst>
      <p:ext uri="{BB962C8B-B14F-4D97-AF65-F5344CB8AC3E}">
        <p14:creationId xmlns:p14="http://schemas.microsoft.com/office/powerpoint/2010/main" val="321861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Bullying has serious short-term and long-term effects on individuals including</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victims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 bullying often tend to self-isolate and most hours alone to avoid being further humiliated or harmed by the bullies.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Victims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 bullying also tend to develop low self-esteem, especially if they are being bullied for their physical appearances.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Victims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 bullying also develop chronic depression if the bullying goes unnoticed for extended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periods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Arseneault</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2017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This may translate to suicide attempts.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Children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who are bullied in school also tend to have poor academic performance because they feel demotivated and threatened while in the school environment.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6</a:t>
            </a:fld>
            <a:endParaRPr lang="en-US"/>
          </a:p>
        </p:txBody>
      </p:sp>
    </p:spTree>
    <p:extLst>
      <p:ext uri="{BB962C8B-B14F-4D97-AF65-F5344CB8AC3E}">
        <p14:creationId xmlns:p14="http://schemas.microsoft.com/office/powerpoint/2010/main" val="6781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Research proves that suicide attempts are at times triggered by frequent bullying over a long period of time. This is because the victims develop low self-worth and chronic depression, which, if untreated, results in loss of hope for life.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Victims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of bullying resort to suicide if their environment is hostile and unsupportive of what they are going through, either physically or mentally.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7</a:t>
            </a:fld>
            <a:endParaRPr lang="en-US"/>
          </a:p>
        </p:txBody>
      </p:sp>
    </p:spTree>
    <p:extLst>
      <p:ext uri="{BB962C8B-B14F-4D97-AF65-F5344CB8AC3E}">
        <p14:creationId xmlns:p14="http://schemas.microsoft.com/office/powerpoint/2010/main" val="348443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Bullying statistics from the national bullying prevention center indicate that males are more likely than females to undergo physical bullying. </a:t>
            </a:r>
          </a:p>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20.2 % of bullying happens within school premises.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Bullying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prevention programs in schools tend to reduce bullying by approximately 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8</a:t>
            </a:fld>
            <a:endParaRPr lang="en-US"/>
          </a:p>
        </p:txBody>
      </p:sp>
    </p:spTree>
    <p:extLst>
      <p:ext uri="{BB962C8B-B14F-4D97-AF65-F5344CB8AC3E}">
        <p14:creationId xmlns:p14="http://schemas.microsoft.com/office/powerpoint/2010/main" val="293694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Some of the people who are most prone to be victims of bullying are children with weight issues. Children who are overweight are more prone to be bullied than children with average weight</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Children with special needs such as autism and down syndrome find themselves being bullied more often than others. </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youth who identify with the LGBT community are more likely to be victims of bullying</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9</a:t>
            </a:fld>
            <a:endParaRPr lang="en-US"/>
          </a:p>
        </p:txBody>
      </p:sp>
    </p:spTree>
    <p:extLst>
      <p:ext uri="{BB962C8B-B14F-4D97-AF65-F5344CB8AC3E}">
        <p14:creationId xmlns:p14="http://schemas.microsoft.com/office/powerpoint/2010/main" val="161143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Bullying takes place in different contexts, including at school, in the neighborhood, and also online</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schools and in the neighborhood, bullying is either physical, verbal, or social. Online bullying is what is commonly refer to as cyberbullying</a:t>
            </a: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 It is worthy to note that bullying</a:t>
            </a:r>
            <a:r>
              <a:rPr lang="en-US"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of all sorts has adverse effects and it instills a feeling of intimidation to the victims. All these contexts should be monitored to address the varied causes and effects of bullying.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5770D8-744C-4990-8432-F83A7F0F4FBA}" type="slidenum">
              <a:rPr lang="en-US" smtClean="0"/>
              <a:t>10</a:t>
            </a:fld>
            <a:endParaRPr lang="en-US"/>
          </a:p>
        </p:txBody>
      </p:sp>
    </p:spTree>
    <p:extLst>
      <p:ext uri="{BB962C8B-B14F-4D97-AF65-F5344CB8AC3E}">
        <p14:creationId xmlns:p14="http://schemas.microsoft.com/office/powerpoint/2010/main" val="1739014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66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131407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103252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412489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25418A-7A82-4F75-9C2E-AE9881FDE511}" type="datetimeFigureOut">
              <a:rPr lang="en-US" smtClean="0"/>
              <a:t>4/10/2021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57C67-D8AF-4B7E-B9F0-F47953FD4E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41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25418A-7A82-4F75-9C2E-AE9881FDE51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50786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25418A-7A82-4F75-9C2E-AE9881FDE511}" type="datetimeFigureOut">
              <a:rPr lang="en-US" smtClean="0"/>
              <a:t>4/10/2021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328728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25418A-7A82-4F75-9C2E-AE9881FDE511}" type="datetimeFigureOut">
              <a:rPr lang="en-US" smtClean="0"/>
              <a:t>4/10/2021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20883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25418A-7A82-4F75-9C2E-AE9881FDE511}" type="datetimeFigureOut">
              <a:rPr lang="en-US" smtClean="0"/>
              <a:t>4/10/2021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99298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225418A-7A82-4F75-9C2E-AE9881FDE511}" type="datetimeFigureOut">
              <a:rPr lang="en-US" smtClean="0"/>
              <a:t>4/10/2021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957C67-D8AF-4B7E-B9F0-F47953FD4EF3}" type="slidenum">
              <a:rPr lang="en-US" smtClean="0"/>
              <a:t>‹#›</a:t>
            </a:fld>
            <a:endParaRPr lang="en-US"/>
          </a:p>
        </p:txBody>
      </p:sp>
    </p:spTree>
    <p:extLst>
      <p:ext uri="{BB962C8B-B14F-4D97-AF65-F5344CB8AC3E}">
        <p14:creationId xmlns:p14="http://schemas.microsoft.com/office/powerpoint/2010/main" val="208889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225418A-7A82-4F75-9C2E-AE9881FDE511}" type="datetimeFigureOut">
              <a:rPr lang="en-US" smtClean="0"/>
              <a:t>4/10/2021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57C67-D8AF-4B7E-B9F0-F47953FD4EF3}" type="slidenum">
              <a:rPr lang="en-US" smtClean="0"/>
              <a:t>‹#›</a:t>
            </a:fld>
            <a:endParaRPr lang="en-US"/>
          </a:p>
        </p:txBody>
      </p:sp>
    </p:spTree>
    <p:extLst>
      <p:ext uri="{BB962C8B-B14F-4D97-AF65-F5344CB8AC3E}">
        <p14:creationId xmlns:p14="http://schemas.microsoft.com/office/powerpoint/2010/main" val="239407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25418A-7A82-4F75-9C2E-AE9881FDE511}" type="datetimeFigureOut">
              <a:rPr lang="en-US" smtClean="0"/>
              <a:t>4/10/2021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5957C67-D8AF-4B7E-B9F0-F47953FD4EF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4606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D3E5-B45A-4EDA-9C99-8607BBD0F13A}"/>
              </a:ext>
            </a:extLst>
          </p:cNvPr>
          <p:cNvSpPr>
            <a:spLocks noGrp="1"/>
          </p:cNvSpPr>
          <p:nvPr>
            <p:ph type="title"/>
          </p:nvPr>
        </p:nvSpPr>
        <p:spPr>
          <a:xfrm>
            <a:off x="1171022" y="1902542"/>
            <a:ext cx="10058400" cy="3241695"/>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Bullying</a:t>
            </a:r>
            <a:r>
              <a:rPr lang="en-US" sz="3200" dirty="0" smtClean="0">
                <a:latin typeface="Times New Roman" panose="02020603050405020304" pitchFamily="18" charset="0"/>
                <a:cs typeface="Times New Roman" panose="02020603050405020304" pitchFamily="18" charset="0"/>
              </a:rPr>
              <a:t>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Name </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Institution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Date</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89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5C74-5FF0-48B9-AAEB-227FAC87CB10}"/>
              </a:ext>
            </a:extLst>
          </p:cNvPr>
          <p:cNvSpPr>
            <a:spLocks noGrp="1"/>
          </p:cNvSpPr>
          <p:nvPr>
            <p:ph type="title"/>
          </p:nvPr>
        </p:nvSpPr>
        <p:spPr>
          <a:xfrm>
            <a:off x="1097280" y="693174"/>
            <a:ext cx="10058400" cy="1044186"/>
          </a:xfrm>
        </p:spPr>
        <p:txBody>
          <a:bodyPr/>
          <a:lstStyle/>
          <a:p>
            <a:pPr algn="ctr"/>
            <a:r>
              <a:rPr lang="en-US" sz="3200" dirty="0">
                <a:latin typeface="Times New Roman" panose="02020603050405020304" pitchFamily="18" charset="0"/>
                <a:cs typeface="Times New Roman" panose="02020603050405020304" pitchFamily="18" charset="0"/>
              </a:rPr>
              <a:t>Where Bullying Takes Place</a:t>
            </a:r>
          </a:p>
        </p:txBody>
      </p:sp>
      <p:sp>
        <p:nvSpPr>
          <p:cNvPr id="3" name="Content Placeholder 2">
            <a:extLst>
              <a:ext uri="{FF2B5EF4-FFF2-40B4-BE49-F238E27FC236}">
                <a16:creationId xmlns:a16="http://schemas.microsoft.com/office/drawing/2014/main" id="{845949E8-7F31-4E06-B438-5826BB775595}"/>
              </a:ext>
            </a:extLst>
          </p:cNvPr>
          <p:cNvSpPr>
            <a:spLocks noGrp="1"/>
          </p:cNvSpPr>
          <p:nvPr>
            <p:ph idx="1"/>
          </p:nvPr>
        </p:nvSpPr>
        <p:spPr>
          <a:xfrm>
            <a:off x="1097280" y="1845734"/>
            <a:ext cx="10058400" cy="3212963"/>
          </a:xfrm>
        </p:spPr>
        <p:txBody>
          <a:bodyPr/>
          <a:lstStyle/>
          <a:p>
            <a:pPr marL="251460" marR="0" indent="-342900">
              <a:lnSpc>
                <a:spcPct val="200000"/>
              </a:lnSpc>
              <a:spcBef>
                <a:spcPts val="0"/>
              </a:spcBef>
              <a:spcAft>
                <a:spcPts val="800"/>
              </a:spcAft>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Schools</a:t>
            </a:r>
          </a:p>
          <a:p>
            <a:pPr marL="251460" marR="0" indent="-342900">
              <a:lnSpc>
                <a:spcPct val="200000"/>
              </a:lnSpc>
              <a:spcBef>
                <a:spcPts val="0"/>
              </a:spcBef>
              <a:spcAft>
                <a:spcPts val="800"/>
              </a:spcAft>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neighborhoods</a:t>
            </a:r>
          </a:p>
          <a:p>
            <a:pPr marL="251460" marR="0" indent="-342900">
              <a:lnSpc>
                <a:spcPct val="200000"/>
              </a:lnSpc>
              <a:spcBef>
                <a:spcPts val="0"/>
              </a:spcBef>
              <a:spcAft>
                <a:spcPts val="800"/>
              </a:spcAft>
              <a:buFont typeface="Wingdings" panose="05000000000000000000" pitchFamily="2"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Online</a:t>
            </a:r>
          </a:p>
          <a:p>
            <a:endParaRPr lang="en-US" dirty="0"/>
          </a:p>
        </p:txBody>
      </p:sp>
    </p:spTree>
    <p:extLst>
      <p:ext uri="{BB962C8B-B14F-4D97-AF65-F5344CB8AC3E}">
        <p14:creationId xmlns:p14="http://schemas.microsoft.com/office/powerpoint/2010/main" val="63837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FAFB7-999B-4561-BB50-F294B45F4DB9}"/>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Why People Bully Others</a:t>
            </a:r>
          </a:p>
        </p:txBody>
      </p:sp>
      <p:sp>
        <p:nvSpPr>
          <p:cNvPr id="3" name="Content Placeholder 2">
            <a:extLst>
              <a:ext uri="{FF2B5EF4-FFF2-40B4-BE49-F238E27FC236}">
                <a16:creationId xmlns:a16="http://schemas.microsoft.com/office/drawing/2014/main" id="{851DFD82-3C6F-4C85-B2D3-4E9FFB7F726B}"/>
              </a:ext>
            </a:extLst>
          </p:cNvPr>
          <p:cNvSpPr>
            <a:spLocks noGrp="1"/>
          </p:cNvSpPr>
          <p:nvPr>
            <p:ph idx="1"/>
          </p:nvPr>
        </p:nvSpPr>
        <p:spPr>
          <a:xfrm>
            <a:off x="352908" y="1737360"/>
            <a:ext cx="10940143" cy="4620986"/>
          </a:xfrm>
        </p:spPr>
        <p:txBody>
          <a:bodyPr/>
          <a:lstStyle/>
          <a:p>
            <a:pPr marL="0" marR="0">
              <a:lnSpc>
                <a:spcPct val="200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There are a number of reasons why people bully others, including;</a:t>
            </a:r>
          </a:p>
          <a:p>
            <a:pPr marL="818388" lvl="3" indent="-342900">
              <a:lnSpc>
                <a:spcPct val="200000"/>
              </a:lnSpc>
              <a:spcBef>
                <a:spcPts val="0"/>
              </a:spcBef>
              <a:spcAft>
                <a:spcPts val="800"/>
              </a:spcAft>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Need to maintain control over other people's life</a:t>
            </a:r>
          </a:p>
          <a:p>
            <a:pPr marL="818388" lvl="3" indent="-342900">
              <a:lnSpc>
                <a:spcPct val="200000"/>
              </a:lnSpc>
              <a:spcBef>
                <a:spcPts val="0"/>
              </a:spcBef>
              <a:spcAft>
                <a:spcPts val="800"/>
              </a:spcAft>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Previous victim of bullying</a:t>
            </a:r>
          </a:p>
          <a:p>
            <a:pPr marL="818388" lvl="3" indent="-342900">
              <a:lnSpc>
                <a:spcPct val="200000"/>
              </a:lnSpc>
              <a:spcBef>
                <a:spcPts val="0"/>
              </a:spcBef>
              <a:spcAft>
                <a:spcPts val="800"/>
              </a:spcAft>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To gain popularity</a:t>
            </a:r>
          </a:p>
          <a:p>
            <a:pPr marL="818388" lvl="3" indent="-342900">
              <a:lnSpc>
                <a:spcPct val="200000"/>
              </a:lnSpc>
              <a:spcBef>
                <a:spcPts val="0"/>
              </a:spcBef>
              <a:spcAft>
                <a:spcPts val="800"/>
              </a:spcAft>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Peer pressure</a:t>
            </a:r>
          </a:p>
          <a:p>
            <a:endParaRPr lang="en-US" dirty="0"/>
          </a:p>
        </p:txBody>
      </p:sp>
    </p:spTree>
    <p:extLst>
      <p:ext uri="{BB962C8B-B14F-4D97-AF65-F5344CB8AC3E}">
        <p14:creationId xmlns:p14="http://schemas.microsoft.com/office/powerpoint/2010/main" val="3130709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8C2C-5A63-47F1-945F-43D33A1E658B}"/>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How To Stop Bullying In Society</a:t>
            </a:r>
          </a:p>
        </p:txBody>
      </p:sp>
      <p:sp>
        <p:nvSpPr>
          <p:cNvPr id="3" name="Content Placeholder 2">
            <a:extLst>
              <a:ext uri="{FF2B5EF4-FFF2-40B4-BE49-F238E27FC236}">
                <a16:creationId xmlns:a16="http://schemas.microsoft.com/office/drawing/2014/main" id="{4E915DF2-4174-4436-A865-61AC8C47EE0D}"/>
              </a:ext>
            </a:extLst>
          </p:cNvPr>
          <p:cNvSpPr>
            <a:spLocks noGrp="1"/>
          </p:cNvSpPr>
          <p:nvPr>
            <p:ph idx="1"/>
          </p:nvPr>
        </p:nvSpPr>
        <p:spPr>
          <a:xfrm>
            <a:off x="482138" y="2128059"/>
            <a:ext cx="11709862" cy="4455622"/>
          </a:xfrm>
        </p:spPr>
        <p:txBody>
          <a:bodyPr/>
          <a:lstStyle/>
          <a:p>
            <a:pPr marL="0" marR="0">
              <a:lnSpc>
                <a:spcPct val="200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Some of the ways that bullying can be stopped in society include;</a:t>
            </a:r>
          </a:p>
          <a:p>
            <a:pPr marL="578358" lvl="2" indent="-285750">
              <a:lnSpc>
                <a:spcPct val="200000"/>
              </a:lnSpc>
              <a:spcBef>
                <a:spcPts val="0"/>
              </a:spcBef>
              <a:spcAft>
                <a:spcPts val="800"/>
              </a:spcAft>
              <a:buFont typeface="Wingdings" panose="05000000000000000000" pitchFamily="2" charset="2"/>
              <a:buChar char="Ø"/>
            </a:pPr>
            <a:r>
              <a:rPr lang="en-US" sz="1800" dirty="0">
                <a:latin typeface="Times New Roman" panose="02020603050405020304" pitchFamily="18" charset="0"/>
                <a:ea typeface="Calibri" panose="020F0502020204030204" pitchFamily="34" charset="0"/>
                <a:cs typeface="Times New Roman" panose="02020603050405020304" pitchFamily="18" charset="0"/>
              </a:rPr>
              <a:t>Educating the community</a:t>
            </a:r>
          </a:p>
          <a:p>
            <a:pPr marL="578358" lvl="2" indent="-285750">
              <a:lnSpc>
                <a:spcPct val="200000"/>
              </a:lnSpc>
              <a:spcBef>
                <a:spcPts val="0"/>
              </a:spcBef>
              <a:spcAft>
                <a:spcPts val="800"/>
              </a:spcAft>
              <a:buFont typeface="Wingdings" panose="05000000000000000000" pitchFamily="2" charset="2"/>
              <a:buChar char="Ø"/>
            </a:pPr>
            <a:r>
              <a:rPr lang="en-US" sz="1800" dirty="0">
                <a:latin typeface="Times New Roman" panose="02020603050405020304" pitchFamily="18" charset="0"/>
                <a:ea typeface="Calibri" panose="020F0502020204030204" pitchFamily="34" charset="0"/>
                <a:cs typeface="Times New Roman" panose="02020603050405020304" pitchFamily="18" charset="0"/>
              </a:rPr>
              <a:t>Creating an atmosphere for conversations about bullying</a:t>
            </a:r>
          </a:p>
          <a:p>
            <a:pPr marL="578358" lvl="2" indent="-285750">
              <a:lnSpc>
                <a:spcPct val="200000"/>
              </a:lnSpc>
              <a:spcBef>
                <a:spcPts val="0"/>
              </a:spcBef>
              <a:spcAft>
                <a:spcPts val="800"/>
              </a:spcAft>
              <a:buFont typeface="Wingdings" panose="05000000000000000000" pitchFamily="2" charset="2"/>
              <a:buChar char="Ø"/>
            </a:pPr>
            <a:r>
              <a:rPr lang="en-US" sz="1800" dirty="0">
                <a:latin typeface="Times New Roman" panose="02020603050405020304" pitchFamily="18" charset="0"/>
                <a:ea typeface="Calibri" panose="020F0502020204030204" pitchFamily="34" charset="0"/>
                <a:cs typeface="Times New Roman" panose="02020603050405020304" pitchFamily="18" charset="0"/>
              </a:rPr>
              <a:t>Encouraging bystanders to be upstanders</a:t>
            </a:r>
          </a:p>
          <a:p>
            <a:pPr marL="578358" lvl="2" indent="-285750">
              <a:lnSpc>
                <a:spcPct val="200000"/>
              </a:lnSpc>
              <a:spcBef>
                <a:spcPts val="0"/>
              </a:spcBef>
              <a:spcAft>
                <a:spcPts val="800"/>
              </a:spcAft>
              <a:buFont typeface="Wingdings" panose="05000000000000000000" pitchFamily="2" charset="2"/>
              <a:buChar char="Ø"/>
            </a:pPr>
            <a:r>
              <a:rPr lang="en-US" sz="1800" dirty="0">
                <a:latin typeface="Times New Roman" panose="02020603050405020304" pitchFamily="18" charset="0"/>
                <a:ea typeface="Calibri" panose="020F0502020204030204" pitchFamily="34" charset="0"/>
                <a:cs typeface="Times New Roman" panose="02020603050405020304" pitchFamily="18" charset="0"/>
              </a:rPr>
              <a:t>Recognizing and responding to bullying incidences</a:t>
            </a:r>
          </a:p>
          <a:p>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095" y="3142908"/>
            <a:ext cx="4191585" cy="2695951"/>
          </a:xfrm>
          <a:prstGeom prst="rect">
            <a:avLst/>
          </a:prstGeom>
        </p:spPr>
      </p:pic>
    </p:spTree>
    <p:extLst>
      <p:ext uri="{BB962C8B-B14F-4D97-AF65-F5344CB8AC3E}">
        <p14:creationId xmlns:p14="http://schemas.microsoft.com/office/powerpoint/2010/main" val="165071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B86C-5FD3-4093-8184-21EFED92E8DB}"/>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F9436FAC-6A07-4CE1-992F-B9F65F31D20E}"/>
              </a:ext>
            </a:extLst>
          </p:cNvPr>
          <p:cNvSpPr>
            <a:spLocks noGrp="1"/>
          </p:cNvSpPr>
          <p:nvPr>
            <p:ph idx="1"/>
          </p:nvPr>
        </p:nvSpPr>
        <p:spPr>
          <a:xfrm>
            <a:off x="1097280" y="1737360"/>
            <a:ext cx="10536303" cy="3926021"/>
          </a:xfrm>
        </p:spPr>
        <p:txBody>
          <a:bodyPr/>
          <a:lstStyle/>
          <a:p>
            <a:pPr marL="0" marR="0">
              <a:lnSpc>
                <a:spcPct val="200000"/>
              </a:lnSpc>
              <a:spcBef>
                <a:spcPts val="0"/>
              </a:spcBef>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Other measure that can be applied to control bullying in the society include; </a:t>
            </a:r>
          </a:p>
          <a:p>
            <a:pPr marL="544068" lvl="1" indent="-342900">
              <a:lnSpc>
                <a:spcPct val="200000"/>
              </a:lnSpc>
              <a:spcBef>
                <a:spcPts val="0"/>
              </a:spcBef>
              <a:spcAft>
                <a:spcPts val="800"/>
              </a:spcAft>
              <a:buFont typeface="Courier New" panose="02070309020205020404" pitchFamily="49" charset="0"/>
              <a:buChar char="o"/>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Setting </a:t>
            </a:r>
            <a:r>
              <a:rPr lang="en-US" sz="2200" dirty="0">
                <a:latin typeface="Times New Roman" panose="02020603050405020304" pitchFamily="18" charset="0"/>
                <a:ea typeface="Calibri" panose="020F0502020204030204" pitchFamily="34" charset="0"/>
                <a:cs typeface="Times New Roman" panose="02020603050405020304" pitchFamily="18" charset="0"/>
              </a:rPr>
              <a:t>clear rules regarding bullying.</a:t>
            </a:r>
          </a:p>
          <a:p>
            <a:pPr marL="544068" lvl="1" indent="-342900">
              <a:lnSpc>
                <a:spcPct val="200000"/>
              </a:lnSpc>
              <a:spcBef>
                <a:spcPts val="0"/>
              </a:spcBef>
              <a:spcAft>
                <a:spcPts val="800"/>
              </a:spcAft>
              <a:buFont typeface="Courier New" panose="02070309020205020404" pitchFamily="49" charset="0"/>
              <a:buChar char="o"/>
            </a:pPr>
            <a:r>
              <a:rPr lang="en-US" sz="2200" dirty="0">
                <a:latin typeface="Times New Roman" panose="02020603050405020304" pitchFamily="18" charset="0"/>
                <a:ea typeface="Calibri" panose="020F0502020204030204" pitchFamily="34" charset="0"/>
                <a:cs typeface="Times New Roman" panose="02020603050405020304" pitchFamily="18" charset="0"/>
              </a:rPr>
              <a:t>Engaging parents</a:t>
            </a:r>
          </a:p>
          <a:p>
            <a:pPr marL="544068" lvl="1" indent="-342900">
              <a:lnSpc>
                <a:spcPct val="200000"/>
              </a:lnSpc>
              <a:spcBef>
                <a:spcPts val="0"/>
              </a:spcBef>
              <a:spcAft>
                <a:spcPts val="800"/>
              </a:spcAft>
              <a:buFont typeface="Courier New" panose="02070309020205020404" pitchFamily="49" charset="0"/>
              <a:buChar char="o"/>
            </a:pPr>
            <a:r>
              <a:rPr lang="en-US" sz="2200" dirty="0">
                <a:latin typeface="Times New Roman" panose="02020603050405020304" pitchFamily="18" charset="0"/>
                <a:ea typeface="Calibri" panose="020F0502020204030204" pitchFamily="34" charset="0"/>
                <a:cs typeface="Times New Roman" panose="02020603050405020304" pitchFamily="18" charset="0"/>
              </a:rPr>
              <a:t>Monitoring bullying hotspots</a:t>
            </a:r>
          </a:p>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838" y="2552577"/>
            <a:ext cx="2996825" cy="2676776"/>
          </a:xfrm>
          <a:prstGeom prst="rect">
            <a:avLst/>
          </a:prstGeom>
        </p:spPr>
      </p:pic>
    </p:spTree>
    <p:extLst>
      <p:ext uri="{BB962C8B-B14F-4D97-AF65-F5344CB8AC3E}">
        <p14:creationId xmlns:p14="http://schemas.microsoft.com/office/powerpoint/2010/main" val="71393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D8BC-DBDD-4B08-A2BD-7D03231F5CDF}"/>
              </a:ext>
            </a:extLst>
          </p:cNvPr>
          <p:cNvSpPr>
            <a:spLocks noGrp="1"/>
          </p:cNvSpPr>
          <p:nvPr>
            <p:ph type="title"/>
          </p:nvPr>
        </p:nvSpPr>
        <p:spPr/>
        <p:txBody>
          <a:bodyPr/>
          <a:lstStyle/>
          <a:p>
            <a:pPr algn="ctr"/>
            <a:r>
              <a:rPr lang="en-US" sz="3200" dirty="0" smtClean="0">
                <a:latin typeface="Times New Roman" panose="02020603050405020304" pitchFamily="18" charset="0"/>
                <a:cs typeface="Times New Roman" panose="02020603050405020304" pitchFamily="18" charset="0"/>
              </a:rPr>
              <a:t>Conclusion</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E47CDC6-3F82-46EB-8063-6C65612E435F}"/>
              </a:ext>
            </a:extLst>
          </p:cNvPr>
          <p:cNvSpPr>
            <a:spLocks noGrp="1"/>
          </p:cNvSpPr>
          <p:nvPr>
            <p:ph idx="1"/>
          </p:nvPr>
        </p:nvSpPr>
        <p:spPr>
          <a:xfrm>
            <a:off x="575186" y="2227811"/>
            <a:ext cx="11087161" cy="4502772"/>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Bullying is a serious issue that involves the habitual harassment of others either;</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Online</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Physically</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Socially</a:t>
            </a:r>
          </a:p>
          <a:p>
            <a:pPr lvl="1">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Verbally</a:t>
            </a:r>
          </a:p>
          <a:p>
            <a:pPr marL="57150" indent="0">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effects of bullying Include;</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Low self-esteem</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Suicidal attempt</a:t>
            </a:r>
          </a:p>
          <a:p>
            <a:pPr lvl="1">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Social isolation</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3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8A19-9B1C-4E82-9E2A-E364F7684494}"/>
              </a:ext>
            </a:extLst>
          </p:cNvPr>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EE8862-C20B-4264-8AFD-8495079C36A5}"/>
              </a:ext>
            </a:extLst>
          </p:cNvPr>
          <p:cNvSpPr>
            <a:spLocks noGrp="1"/>
          </p:cNvSpPr>
          <p:nvPr>
            <p:ph idx="1"/>
          </p:nvPr>
        </p:nvSpPr>
        <p:spPr>
          <a:xfrm>
            <a:off x="958646" y="2244437"/>
            <a:ext cx="9896168" cy="4023628"/>
          </a:xfrm>
        </p:spPr>
        <p:txBody>
          <a:bodyPr>
            <a:normAutofit lnSpcReduction="10000"/>
          </a:bodyPr>
          <a:lstStyle/>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Arseneault, L. (2017). The long‐term impact of bullying victimization on mental health. World psychiatry, 16(1), 27.</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Menesini, E., &amp; Salmivalli, C. (2017). Bullying in schools: the state of knowledge and effective interventions. Psychology, health &amp; medicine, 22(sup1), 240-253.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Olweus, D., &amp; Limber, S. P. (2018). Some problems with cyberbullying research. Current opinion in psychology, 19, 139-143.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248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F456-1398-457B-A30B-388887AECD7C}"/>
              </a:ext>
            </a:extLst>
          </p:cNvPr>
          <p:cNvSpPr>
            <a:spLocks noGrp="1"/>
          </p:cNvSpPr>
          <p:nvPr>
            <p:ph type="title"/>
          </p:nvPr>
        </p:nvSpPr>
        <p:spPr>
          <a:xfrm>
            <a:off x="1154954" y="708338"/>
            <a:ext cx="8761413" cy="972294"/>
          </a:xfrm>
        </p:spPr>
        <p:txBody>
          <a:bodyPr>
            <a:noAutofit/>
          </a:bodyPr>
          <a:lstStyle/>
          <a:p>
            <a:pPr marL="0" marR="0" algn="ctr">
              <a:lnSpc>
                <a:spcPct val="200000"/>
              </a:lnSpc>
              <a:spcBef>
                <a:spcPts val="0"/>
              </a:spcBef>
              <a:spcAft>
                <a:spcPts val="800"/>
              </a:spcAft>
            </a:pPr>
            <a:r>
              <a:rPr lang="en-US" sz="3200" dirty="0" smtClean="0">
                <a:latin typeface="Times New Roman" panose="02020603050405020304" pitchFamily="18" charset="0"/>
                <a:cs typeface="Times New Roman" panose="02020603050405020304" pitchFamily="18" charset="0"/>
              </a:rPr>
              <a:t>Introduction on Bullying</a:t>
            </a:r>
            <a:endParaRPr lang="en-US" sz="3200" dirty="0"/>
          </a:p>
        </p:txBody>
      </p:sp>
      <p:sp>
        <p:nvSpPr>
          <p:cNvPr id="3" name="Content Placeholder 2">
            <a:extLst>
              <a:ext uri="{FF2B5EF4-FFF2-40B4-BE49-F238E27FC236}">
                <a16:creationId xmlns:a16="http://schemas.microsoft.com/office/drawing/2014/main" id="{E7E6BE74-2B80-48EE-8D79-CE5C8BB1469D}"/>
              </a:ext>
            </a:extLst>
          </p:cNvPr>
          <p:cNvSpPr>
            <a:spLocks noGrp="1"/>
          </p:cNvSpPr>
          <p:nvPr>
            <p:ph idx="1"/>
          </p:nvPr>
        </p:nvSpPr>
        <p:spPr>
          <a:xfrm>
            <a:off x="943897" y="1680632"/>
            <a:ext cx="10459763" cy="4007162"/>
          </a:xfrm>
        </p:spPr>
        <p:txBody>
          <a:bodyPr/>
          <a:lstStyle/>
          <a:p>
            <a:pPr>
              <a:lnSpc>
                <a:spcPct val="200000"/>
              </a:lnSpc>
              <a:spcBef>
                <a:spcPts val="0"/>
              </a:spcBef>
              <a:spcAft>
                <a:spcPts val="800"/>
              </a:spcAft>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Bullying refers to the habitual use of coercion, threats and other forms of aggressive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behaviour</a:t>
            </a:r>
            <a:r>
              <a:rPr lang="en-US" sz="2400" dirty="0">
                <a:latin typeface="Times New Roman" panose="02020603050405020304" pitchFamily="18" charset="0"/>
                <a:ea typeface="Calibri" panose="020F0502020204030204" pitchFamily="34" charset="0"/>
                <a:cs typeface="Times New Roman" panose="02020603050405020304" pitchFamily="18" charset="0"/>
              </a:rPr>
              <a:t> to intimidate or dominate other people (Menesini &amp; Salmivalli, 2017</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200000"/>
              </a:lnSpc>
              <a:spcBef>
                <a:spcPts val="0"/>
              </a:spcBef>
              <a:spcAft>
                <a:spcPts val="800"/>
              </a:spcAft>
              <a:buFont typeface="Wingdings" panose="05000000000000000000" pitchFamily="2" charset="2"/>
              <a:buChar char="v"/>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Bullying results to social malfunctioning to the victim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3AE5C57C-C300-43AC-A3F4-5ACCB1681ACB}"/>
              </a:ext>
            </a:extLst>
          </p:cNvPr>
          <p:cNvPicPr>
            <a:picLocks noChangeAspect="1"/>
          </p:cNvPicPr>
          <p:nvPr/>
        </p:nvPicPr>
        <p:blipFill>
          <a:blip r:embed="rId3"/>
          <a:stretch>
            <a:fillRect/>
          </a:stretch>
        </p:blipFill>
        <p:spPr>
          <a:xfrm>
            <a:off x="7898120" y="3244645"/>
            <a:ext cx="3505540" cy="2443149"/>
          </a:xfrm>
          <a:prstGeom prst="rect">
            <a:avLst/>
          </a:prstGeom>
        </p:spPr>
      </p:pic>
    </p:spTree>
    <p:extLst>
      <p:ext uri="{BB962C8B-B14F-4D97-AF65-F5344CB8AC3E}">
        <p14:creationId xmlns:p14="http://schemas.microsoft.com/office/powerpoint/2010/main" val="352573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D09C-CD6C-48A0-9888-BB14E914FFD2}"/>
              </a:ext>
            </a:extLst>
          </p:cNvPr>
          <p:cNvSpPr>
            <a:spLocks noGrp="1"/>
          </p:cNvSpPr>
          <p:nvPr>
            <p:ph type="title"/>
          </p:nvPr>
        </p:nvSpPr>
        <p:spPr>
          <a:xfrm>
            <a:off x="1154954" y="674557"/>
            <a:ext cx="8761413" cy="1006075"/>
          </a:xfrm>
        </p:spPr>
        <p:txBody>
          <a:bodyPr>
            <a:normAutofit fontScale="90000"/>
          </a:bodyPr>
          <a:lstStyle/>
          <a:p>
            <a:pPr marL="0" marR="0" algn="ctr">
              <a:lnSpc>
                <a:spcPct val="200000"/>
              </a:lnSpc>
              <a:spcBef>
                <a:spcPts val="0"/>
              </a:spcBef>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r>
            <a:br>
              <a:rPr lang="en-US" dirty="0" smtClean="0">
                <a:latin typeface="Times New Roman" panose="02020603050405020304" pitchFamily="18" charset="0"/>
                <a:ea typeface="Calibri" panose="020F0502020204030204" pitchFamily="34" charset="0"/>
                <a:cs typeface="Times New Roman" panose="02020603050405020304" pitchFamily="18" charset="0"/>
              </a:rPr>
            </a:br>
            <a:r>
              <a:rPr lang="en-US" sz="3200" dirty="0" smtClean="0">
                <a:latin typeface="Times New Roman" panose="02020603050405020304" pitchFamily="18" charset="0"/>
                <a:ea typeface="Calibri" panose="020F0502020204030204" pitchFamily="34" charset="0"/>
                <a:cs typeface="Times New Roman" panose="02020603050405020304" pitchFamily="18" charset="0"/>
              </a:rPr>
              <a:t>Forms of Bullying</a:t>
            </a:r>
            <a:endParaRPr lang="en-US" dirty="0"/>
          </a:p>
        </p:txBody>
      </p:sp>
      <p:sp>
        <p:nvSpPr>
          <p:cNvPr id="3" name="Content Placeholder 2">
            <a:extLst>
              <a:ext uri="{FF2B5EF4-FFF2-40B4-BE49-F238E27FC236}">
                <a16:creationId xmlns:a16="http://schemas.microsoft.com/office/drawing/2014/main" id="{F55D30DA-B417-4E7B-81FA-84779DB28140}"/>
              </a:ext>
            </a:extLst>
          </p:cNvPr>
          <p:cNvSpPr>
            <a:spLocks noGrp="1"/>
          </p:cNvSpPr>
          <p:nvPr>
            <p:ph idx="1"/>
          </p:nvPr>
        </p:nvSpPr>
        <p:spPr>
          <a:xfrm>
            <a:off x="522514" y="1911927"/>
            <a:ext cx="11077304" cy="4044736"/>
          </a:xfrm>
        </p:spPr>
        <p:txBody>
          <a:bodyPr>
            <a:normAutofit/>
          </a:bodyPr>
          <a:lstStyle/>
          <a:p>
            <a:pPr marL="400050" lvl="1"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The major forms of bullying in society include;</a:t>
            </a:r>
          </a:p>
          <a:p>
            <a:pPr marL="960120" lvl="2"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Physical bullying</a:t>
            </a:r>
          </a:p>
          <a:p>
            <a:pPr marL="960120" lvl="2"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Social bullying</a:t>
            </a:r>
          </a:p>
          <a:p>
            <a:pPr marL="960120" lvl="2"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Verbal bullying</a:t>
            </a:r>
          </a:p>
          <a:p>
            <a:pPr marL="960120" lvl="2"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Cyberbullying (Olweus &amp; Limber, 2018). </a:t>
            </a:r>
          </a:p>
          <a:p>
            <a:pPr lvl="1"/>
            <a:endParaRPr lang="en-US" sz="2000" dirty="0"/>
          </a:p>
        </p:txBody>
      </p:sp>
      <p:pic>
        <p:nvPicPr>
          <p:cNvPr id="5" name="Picture 4">
            <a:extLst>
              <a:ext uri="{FF2B5EF4-FFF2-40B4-BE49-F238E27FC236}">
                <a16:creationId xmlns:a16="http://schemas.microsoft.com/office/drawing/2014/main" id="{9F1D7D0F-3208-4976-AA89-96994E9B666F}"/>
              </a:ext>
            </a:extLst>
          </p:cNvPr>
          <p:cNvPicPr>
            <a:picLocks noChangeAspect="1"/>
          </p:cNvPicPr>
          <p:nvPr/>
        </p:nvPicPr>
        <p:blipFill>
          <a:blip r:embed="rId3"/>
          <a:stretch>
            <a:fillRect/>
          </a:stretch>
        </p:blipFill>
        <p:spPr>
          <a:xfrm>
            <a:off x="6354679" y="1911927"/>
            <a:ext cx="5367402" cy="3503795"/>
          </a:xfrm>
          <a:prstGeom prst="rect">
            <a:avLst/>
          </a:prstGeom>
        </p:spPr>
      </p:pic>
    </p:spTree>
    <p:extLst>
      <p:ext uri="{BB962C8B-B14F-4D97-AF65-F5344CB8AC3E}">
        <p14:creationId xmlns:p14="http://schemas.microsoft.com/office/powerpoint/2010/main" val="1165637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F063-F69A-446B-80BE-1BBD48C9F61B}"/>
              </a:ext>
            </a:extLst>
          </p:cNvPr>
          <p:cNvSpPr>
            <a:spLocks noGrp="1"/>
          </p:cNvSpPr>
          <p:nvPr>
            <p:ph type="title"/>
          </p:nvPr>
        </p:nvSpPr>
        <p:spPr>
          <a:xfrm>
            <a:off x="1154954" y="629587"/>
            <a:ext cx="8761413" cy="1051045"/>
          </a:xfrm>
        </p:spPr>
        <p:txBody>
          <a:bodyPr>
            <a:normAutofit fontScale="90000"/>
          </a:bodyPr>
          <a:lstStyle/>
          <a:p>
            <a:pPr marL="0" marR="0" algn="ctr">
              <a:lnSpc>
                <a:spcPct val="200000"/>
              </a:lnSpc>
              <a:spcBef>
                <a:spcPts val="0"/>
              </a:spcBef>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r>
            <a:br>
              <a:rPr lang="en-US" dirty="0" smtClean="0">
                <a:latin typeface="Times New Roman" panose="02020603050405020304" pitchFamily="18" charset="0"/>
                <a:ea typeface="Calibri" panose="020F0502020204030204" pitchFamily="34" charset="0"/>
                <a:cs typeface="Times New Roman" panose="02020603050405020304" pitchFamily="18" charset="0"/>
              </a:rPr>
            </a:br>
            <a:r>
              <a:rPr lang="en-US" sz="3200" dirty="0" smtClean="0">
                <a:latin typeface="Times New Roman" panose="02020603050405020304" pitchFamily="18" charset="0"/>
                <a:ea typeface="Calibri" panose="020F0502020204030204" pitchFamily="34" charset="0"/>
                <a:cs typeface="Times New Roman" panose="02020603050405020304" pitchFamily="18" charset="0"/>
              </a:rPr>
              <a:t>Signs that a Child is being Bullied</a:t>
            </a:r>
            <a:endParaRPr lang="en-US" dirty="0"/>
          </a:p>
        </p:txBody>
      </p:sp>
      <p:sp>
        <p:nvSpPr>
          <p:cNvPr id="3" name="Content Placeholder 2">
            <a:extLst>
              <a:ext uri="{FF2B5EF4-FFF2-40B4-BE49-F238E27FC236}">
                <a16:creationId xmlns:a16="http://schemas.microsoft.com/office/drawing/2014/main" id="{802ED25D-9388-4AC3-90D5-31D205DE0850}"/>
              </a:ext>
            </a:extLst>
          </p:cNvPr>
          <p:cNvSpPr>
            <a:spLocks noGrp="1"/>
          </p:cNvSpPr>
          <p:nvPr>
            <p:ph idx="1"/>
          </p:nvPr>
        </p:nvSpPr>
        <p:spPr>
          <a:xfrm>
            <a:off x="692330" y="1961804"/>
            <a:ext cx="10489475" cy="4528937"/>
          </a:xfrm>
        </p:spPr>
        <p:txBody>
          <a:bodyPr>
            <a:normAutofit/>
          </a:bodyPr>
          <a:lstStyle/>
          <a:p>
            <a:pPr marL="400050" lvl="1" indent="0">
              <a:lnSpc>
                <a:spcPct val="200000"/>
              </a:lnSpc>
              <a:spcBef>
                <a:spcPts val="0"/>
              </a:spcBef>
              <a:spcAft>
                <a:spcPts val="800"/>
              </a:spcAft>
              <a:buNone/>
            </a:pPr>
            <a:r>
              <a:rPr lang="en-US" sz="1800" dirty="0">
                <a:latin typeface="Times New Roman" panose="02020603050405020304" pitchFamily="18" charset="0"/>
                <a:ea typeface="Calibri" panose="020F0502020204030204" pitchFamily="34" charset="0"/>
                <a:cs typeface="Times New Roman" panose="02020603050405020304" pitchFamily="18" charset="0"/>
              </a:rPr>
              <a:t>Some of the signs that a child is being bullied are;</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Unexplained bruises, cuts and scratches</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Changes in eating habits </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Challenges in sleeping</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Loss of interest in school</a:t>
            </a:r>
          </a:p>
          <a:p>
            <a:pPr marL="902970" lvl="2" indent="-285750">
              <a:lnSpc>
                <a:spcPct val="200000"/>
              </a:lnSpc>
              <a:spcBef>
                <a:spcPts val="0"/>
              </a:spcBef>
              <a:spcAft>
                <a:spcPts val="800"/>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Declining self-esteem</a:t>
            </a:r>
          </a:p>
          <a:p>
            <a:pPr lvl="1"/>
            <a:endParaRPr lang="en-US" sz="1800" dirty="0"/>
          </a:p>
        </p:txBody>
      </p:sp>
      <p:pic>
        <p:nvPicPr>
          <p:cNvPr id="4" name="Picture 3">
            <a:extLst>
              <a:ext uri="{FF2B5EF4-FFF2-40B4-BE49-F238E27FC236}">
                <a16:creationId xmlns:a16="http://schemas.microsoft.com/office/drawing/2014/main" id="{7166F1DC-6995-4EB3-8CD8-2D59E9A58B72}"/>
              </a:ext>
            </a:extLst>
          </p:cNvPr>
          <p:cNvPicPr>
            <a:picLocks noChangeAspect="1"/>
          </p:cNvPicPr>
          <p:nvPr/>
        </p:nvPicPr>
        <p:blipFill>
          <a:blip r:embed="rId3"/>
          <a:stretch>
            <a:fillRect/>
          </a:stretch>
        </p:blipFill>
        <p:spPr>
          <a:xfrm>
            <a:off x="6356555" y="2695401"/>
            <a:ext cx="4681216" cy="3061741"/>
          </a:xfrm>
          <a:prstGeom prst="rect">
            <a:avLst/>
          </a:prstGeom>
        </p:spPr>
      </p:pic>
    </p:spTree>
    <p:extLst>
      <p:ext uri="{BB962C8B-B14F-4D97-AF65-F5344CB8AC3E}">
        <p14:creationId xmlns:p14="http://schemas.microsoft.com/office/powerpoint/2010/main" val="108496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10AF-D28C-4BBC-B09D-4E225935A36A}"/>
              </a:ext>
            </a:extLst>
          </p:cNvPr>
          <p:cNvSpPr>
            <a:spLocks noGrp="1"/>
          </p:cNvSpPr>
          <p:nvPr>
            <p:ph type="title"/>
          </p:nvPr>
        </p:nvSpPr>
        <p:spPr>
          <a:xfrm>
            <a:off x="1154954" y="584616"/>
            <a:ext cx="8761413" cy="1096016"/>
          </a:xfrm>
        </p:spPr>
        <p:txBody>
          <a:bodyPr>
            <a:normAutofit fontScale="90000"/>
          </a:bodyPr>
          <a:lstStyle/>
          <a:p>
            <a:pPr marL="0" marR="0" algn="ctr">
              <a:lnSpc>
                <a:spcPct val="200000"/>
              </a:lnSpc>
              <a:spcBef>
                <a:spcPts val="0"/>
              </a:spcBef>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r>
            <a:br>
              <a:rPr lang="en-US" dirty="0" smtClean="0">
                <a:latin typeface="Times New Roman" panose="02020603050405020304" pitchFamily="18" charset="0"/>
                <a:ea typeface="Calibri" panose="020F0502020204030204" pitchFamily="34" charset="0"/>
                <a:cs typeface="Times New Roman" panose="02020603050405020304" pitchFamily="18" charset="0"/>
              </a:rPr>
            </a:br>
            <a:r>
              <a:rPr lang="en-US" sz="3200" dirty="0" smtClean="0">
                <a:latin typeface="Times New Roman" panose="02020603050405020304" pitchFamily="18" charset="0"/>
                <a:ea typeface="Calibri" panose="020F0502020204030204" pitchFamily="34" charset="0"/>
                <a:cs typeface="Times New Roman" panose="02020603050405020304" pitchFamily="18" charset="0"/>
              </a:rPr>
              <a:t>Signs that a child is a bully</a:t>
            </a:r>
            <a:endParaRPr lang="en-US" dirty="0"/>
          </a:p>
        </p:txBody>
      </p:sp>
      <p:sp>
        <p:nvSpPr>
          <p:cNvPr id="3" name="Content Placeholder 2">
            <a:extLst>
              <a:ext uri="{FF2B5EF4-FFF2-40B4-BE49-F238E27FC236}">
                <a16:creationId xmlns:a16="http://schemas.microsoft.com/office/drawing/2014/main" id="{9256CB0A-B2AF-4DAC-BFFB-727164F57EFA}"/>
              </a:ext>
            </a:extLst>
          </p:cNvPr>
          <p:cNvSpPr>
            <a:spLocks noGrp="1"/>
          </p:cNvSpPr>
          <p:nvPr>
            <p:ph idx="1"/>
          </p:nvPr>
        </p:nvSpPr>
        <p:spPr>
          <a:xfrm>
            <a:off x="796412" y="1845425"/>
            <a:ext cx="10974409" cy="4900149"/>
          </a:xfrm>
        </p:spPr>
        <p:txBody>
          <a:bodyPr>
            <a:normAutofit/>
          </a:bodyPr>
          <a:lstStyle/>
          <a:p>
            <a:pPr marL="0" marR="0" indent="0">
              <a:lnSpc>
                <a:spcPct val="200000"/>
              </a:lnSpc>
              <a:spcBef>
                <a:spcPts val="0"/>
              </a:spcBef>
              <a:spcAft>
                <a:spcPts val="80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Some of the signs that prove your child might be the bully are;</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Gets into physical or verbal fights</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Unexplained new belongings or money</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Increased aggression</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Gets frequent detention</a:t>
            </a:r>
          </a:p>
          <a:p>
            <a:pPr marL="560070" lvl="1" indent="-342900">
              <a:lnSpc>
                <a:spcPct val="200000"/>
              </a:lnSpc>
              <a:spcBef>
                <a:spcPts val="0"/>
              </a:spcBef>
              <a:spcAft>
                <a:spcPts val="800"/>
              </a:spcAft>
              <a:buFont typeface="Wingdings" panose="05000000000000000000" pitchFamily="2" charset="2"/>
              <a:buChar char="q"/>
            </a:pPr>
            <a:r>
              <a:rPr lang="en-US" sz="2000" dirty="0">
                <a:latin typeface="Times New Roman" panose="02020603050405020304" pitchFamily="18" charset="0"/>
                <a:ea typeface="Calibri" panose="020F0502020204030204" pitchFamily="34" charset="0"/>
                <a:cs typeface="Times New Roman" panose="02020603050405020304" pitchFamily="18" charset="0"/>
              </a:rPr>
              <a:t>Blames other people for their mistakes</a:t>
            </a:r>
          </a:p>
          <a:p>
            <a:endParaRPr lang="en-US" sz="2000" dirty="0"/>
          </a:p>
        </p:txBody>
      </p:sp>
      <p:pic>
        <p:nvPicPr>
          <p:cNvPr id="4" name="Picture 3">
            <a:extLst>
              <a:ext uri="{FF2B5EF4-FFF2-40B4-BE49-F238E27FC236}">
                <a16:creationId xmlns:a16="http://schemas.microsoft.com/office/drawing/2014/main" id="{837F6BC5-2426-4C24-BBBE-AD3E8DA5EA50}"/>
              </a:ext>
            </a:extLst>
          </p:cNvPr>
          <p:cNvPicPr>
            <a:picLocks noChangeAspect="1"/>
          </p:cNvPicPr>
          <p:nvPr/>
        </p:nvPicPr>
        <p:blipFill>
          <a:blip r:embed="rId3"/>
          <a:stretch>
            <a:fillRect/>
          </a:stretch>
        </p:blipFill>
        <p:spPr>
          <a:xfrm>
            <a:off x="6864528" y="2719853"/>
            <a:ext cx="4231512" cy="3151291"/>
          </a:xfrm>
          <a:prstGeom prst="rect">
            <a:avLst/>
          </a:prstGeom>
        </p:spPr>
      </p:pic>
    </p:spTree>
    <p:extLst>
      <p:ext uri="{BB962C8B-B14F-4D97-AF65-F5344CB8AC3E}">
        <p14:creationId xmlns:p14="http://schemas.microsoft.com/office/powerpoint/2010/main" val="269376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F720-5CC9-4DE7-8ECE-1449B548C9C3}"/>
              </a:ext>
            </a:extLst>
          </p:cNvPr>
          <p:cNvSpPr>
            <a:spLocks noGrp="1"/>
          </p:cNvSpPr>
          <p:nvPr>
            <p:ph type="title"/>
          </p:nvPr>
        </p:nvSpPr>
        <p:spPr/>
        <p:txBody>
          <a:bodyPr/>
          <a:lstStyle/>
          <a:p>
            <a:pPr algn="ctr"/>
            <a:r>
              <a:rPr lang="en-US" sz="3200" dirty="0" smtClean="0">
                <a:latin typeface="Times New Roman" panose="02020603050405020304" pitchFamily="18" charset="0"/>
                <a:cs typeface="Times New Roman" panose="02020603050405020304" pitchFamily="18" charset="0"/>
              </a:rPr>
              <a:t>Effects of Bullying</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1E5DBF6-00C1-4ECB-A761-21ECFEA0F7D8}"/>
              </a:ext>
            </a:extLst>
          </p:cNvPr>
          <p:cNvSpPr>
            <a:spLocks noGrp="1"/>
          </p:cNvSpPr>
          <p:nvPr>
            <p:ph idx="1"/>
          </p:nvPr>
        </p:nvSpPr>
        <p:spPr>
          <a:xfrm>
            <a:off x="634180" y="2028306"/>
            <a:ext cx="11357951" cy="4254507"/>
          </a:xfrm>
        </p:spPr>
        <p:txBody>
          <a:bodyPr>
            <a:normAutofit lnSpcReduction="10000"/>
          </a:bodyPr>
          <a:lstStyle/>
          <a:p>
            <a:pPr marL="0" marR="0" indent="0">
              <a:lnSpc>
                <a:spcPct val="200000"/>
              </a:lnSpc>
              <a:spcBef>
                <a:spcPts val="0"/>
              </a:spcBef>
              <a:spcAft>
                <a:spcPts val="800"/>
              </a:spcAft>
              <a:buNone/>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Bullying has several adverse </a:t>
            </a:r>
            <a:r>
              <a:rPr lang="en-US" sz="2000" dirty="0">
                <a:latin typeface="Times New Roman" panose="02020603050405020304" pitchFamily="18" charset="0"/>
                <a:ea typeface="Calibri" panose="020F0502020204030204" pitchFamily="34" charset="0"/>
                <a:cs typeface="Times New Roman" panose="02020603050405020304" pitchFamily="18" charset="0"/>
              </a:rPr>
              <a:t>effects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and these include:</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Social isolation</a:t>
            </a: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Low self-esteem</a:t>
            </a: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Chronic depression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Arseneault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2017)</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Suicidal attempts</a:t>
            </a:r>
          </a:p>
          <a:p>
            <a:pPr marL="560070" lvl="1" indent="-342900">
              <a:lnSpc>
                <a:spcPct val="200000"/>
              </a:lnSpc>
              <a:spcBef>
                <a:spcPts val="0"/>
              </a:spcBef>
              <a:spcAft>
                <a:spcPts val="800"/>
              </a:spcAft>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Poor school performance</a:t>
            </a:r>
          </a:p>
          <a:p>
            <a:endParaRPr lang="en-US" sz="2000" dirty="0"/>
          </a:p>
        </p:txBody>
      </p:sp>
      <p:pic>
        <p:nvPicPr>
          <p:cNvPr id="5" name="Picture 4">
            <a:extLst>
              <a:ext uri="{FF2B5EF4-FFF2-40B4-BE49-F238E27FC236}">
                <a16:creationId xmlns:a16="http://schemas.microsoft.com/office/drawing/2014/main" id="{DF9B1F90-1384-49CF-8B3C-BE365FB02BAA}"/>
              </a:ext>
            </a:extLst>
          </p:cNvPr>
          <p:cNvPicPr>
            <a:picLocks noChangeAspect="1"/>
          </p:cNvPicPr>
          <p:nvPr/>
        </p:nvPicPr>
        <p:blipFill>
          <a:blip r:embed="rId3"/>
          <a:stretch>
            <a:fillRect/>
          </a:stretch>
        </p:blipFill>
        <p:spPr>
          <a:xfrm>
            <a:off x="6126481" y="2756055"/>
            <a:ext cx="5029200" cy="3069559"/>
          </a:xfrm>
          <a:prstGeom prst="rect">
            <a:avLst/>
          </a:prstGeom>
        </p:spPr>
      </p:pic>
    </p:spTree>
    <p:extLst>
      <p:ext uri="{BB962C8B-B14F-4D97-AF65-F5344CB8AC3E}">
        <p14:creationId xmlns:p14="http://schemas.microsoft.com/office/powerpoint/2010/main" val="345379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44E0-53DE-48F3-A0BF-AFFE1E3AE7C0}"/>
              </a:ext>
            </a:extLst>
          </p:cNvPr>
          <p:cNvSpPr>
            <a:spLocks noGrp="1"/>
          </p:cNvSpPr>
          <p:nvPr>
            <p:ph type="title"/>
          </p:nvPr>
        </p:nvSpPr>
        <p:spPr>
          <a:xfrm>
            <a:off x="881743" y="685800"/>
            <a:ext cx="9780813" cy="994832"/>
          </a:xfrm>
        </p:spPr>
        <p:txBody>
          <a:bodyPr>
            <a:normAutofit fontScale="90000"/>
          </a:bodyPr>
          <a:lstStyle/>
          <a:p>
            <a:pPr marL="0" marR="0" algn="ctr">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sz="3200" dirty="0">
                <a:latin typeface="Times New Roman" panose="02020603050405020304" pitchFamily="18" charset="0"/>
                <a:ea typeface="Calibri" panose="020F0502020204030204" pitchFamily="34" charset="0"/>
                <a:cs typeface="Times New Roman" panose="02020603050405020304" pitchFamily="18" charset="0"/>
              </a:rPr>
              <a:t>The Relationship Between Bullying and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Suicide</a:t>
            </a:r>
            <a:endParaRPr lang="en-US" dirty="0"/>
          </a:p>
        </p:txBody>
      </p:sp>
      <p:sp>
        <p:nvSpPr>
          <p:cNvPr id="3" name="Content Placeholder 2">
            <a:extLst>
              <a:ext uri="{FF2B5EF4-FFF2-40B4-BE49-F238E27FC236}">
                <a16:creationId xmlns:a16="http://schemas.microsoft.com/office/drawing/2014/main" id="{ADA532CC-815E-41C5-99C0-41D9CDB7F506}"/>
              </a:ext>
            </a:extLst>
          </p:cNvPr>
          <p:cNvSpPr>
            <a:spLocks noGrp="1"/>
          </p:cNvSpPr>
          <p:nvPr>
            <p:ph idx="1"/>
          </p:nvPr>
        </p:nvSpPr>
        <p:spPr>
          <a:xfrm>
            <a:off x="447192" y="1939823"/>
            <a:ext cx="10923814" cy="3862614"/>
          </a:xfrm>
        </p:spPr>
        <p:txBody>
          <a:bodyPr/>
          <a:lstStyle/>
          <a:p>
            <a:pPr marL="0" marR="0">
              <a:lnSpc>
                <a:spcPct val="200000"/>
              </a:lnSpc>
              <a:spcBef>
                <a:spcPts val="0"/>
              </a:spcBef>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There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exists </a:t>
            </a:r>
            <a:r>
              <a:rPr lang="en-US" sz="2400" dirty="0">
                <a:latin typeface="Times New Roman" panose="02020603050405020304" pitchFamily="18" charset="0"/>
                <a:ea typeface="Calibri" panose="020F0502020204030204" pitchFamily="34" charset="0"/>
                <a:cs typeface="Times New Roman" panose="02020603050405020304" pitchFamily="18" charset="0"/>
              </a:rPr>
              <a:t>between bullying and suicide attempts.</a:t>
            </a:r>
          </a:p>
          <a:p>
            <a:pPr marL="0" marR="0">
              <a:lnSpc>
                <a:spcPct val="200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Bullying triggers feelings of low self-worth and depression</a:t>
            </a:r>
          </a:p>
          <a:p>
            <a:pPr marL="0" marR="0">
              <a:lnSpc>
                <a:spcPct val="200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Continuous bullying over extended periods can cause a child to attempt suicide</a:t>
            </a:r>
          </a:p>
          <a:p>
            <a:endParaRPr lang="en-US" dirty="0"/>
          </a:p>
        </p:txBody>
      </p:sp>
    </p:spTree>
    <p:extLst>
      <p:ext uri="{BB962C8B-B14F-4D97-AF65-F5344CB8AC3E}">
        <p14:creationId xmlns:p14="http://schemas.microsoft.com/office/powerpoint/2010/main" val="3065240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7F0E-0E83-4D31-9ABE-3F9FE492A551}"/>
              </a:ext>
            </a:extLst>
          </p:cNvPr>
          <p:cNvSpPr>
            <a:spLocks noGrp="1"/>
          </p:cNvSpPr>
          <p:nvPr>
            <p:ph type="title"/>
          </p:nvPr>
        </p:nvSpPr>
        <p:spPr>
          <a:xfrm>
            <a:off x="898072" y="685800"/>
            <a:ext cx="9018296" cy="994832"/>
          </a:xfrm>
        </p:spPr>
        <p:txBody>
          <a:bodyPr>
            <a:normAutofit fontScale="90000"/>
          </a:bodyPr>
          <a:lstStyle/>
          <a:p>
            <a:pPr marL="0" marR="0" algn="ctr">
              <a:lnSpc>
                <a:spcPct val="20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sz="3200" dirty="0">
                <a:latin typeface="Times New Roman" panose="02020603050405020304" pitchFamily="18" charset="0"/>
                <a:ea typeface="Calibri" panose="020F0502020204030204" pitchFamily="34" charset="0"/>
                <a:cs typeface="Times New Roman" panose="02020603050405020304" pitchFamily="18" charset="0"/>
              </a:rPr>
              <a:t>Bullying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Statistics</a:t>
            </a:r>
            <a:endParaRPr lang="en-US" dirty="0"/>
          </a:p>
        </p:txBody>
      </p:sp>
      <p:sp>
        <p:nvSpPr>
          <p:cNvPr id="3" name="Content Placeholder 2">
            <a:extLst>
              <a:ext uri="{FF2B5EF4-FFF2-40B4-BE49-F238E27FC236}">
                <a16:creationId xmlns:a16="http://schemas.microsoft.com/office/drawing/2014/main" id="{273E45F5-9032-4320-9D39-A13A33317ECC}"/>
              </a:ext>
            </a:extLst>
          </p:cNvPr>
          <p:cNvSpPr>
            <a:spLocks noGrp="1"/>
          </p:cNvSpPr>
          <p:nvPr>
            <p:ph idx="1"/>
          </p:nvPr>
        </p:nvSpPr>
        <p:spPr>
          <a:xfrm>
            <a:off x="1154954" y="1794563"/>
            <a:ext cx="10128089" cy="4294414"/>
          </a:xfrm>
        </p:spPr>
        <p:txBody>
          <a:bodyPr/>
          <a:lstStyle/>
          <a:p>
            <a:pPr marL="0" marR="0">
              <a:lnSpc>
                <a:spcPct val="200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According to the national bullying prevention center (2020);</a:t>
            </a:r>
          </a:p>
          <a:p>
            <a:pPr lvl="1">
              <a:lnSpc>
                <a:spcPct val="200000"/>
              </a:lnSpc>
              <a:spcBef>
                <a:spcPts val="0"/>
              </a:spcBef>
              <a:spcAft>
                <a:spcPts val="800"/>
              </a:spcAft>
              <a:buFont typeface="Wingdings" panose="05000000000000000000" pitchFamily="2" charset="2"/>
              <a:buChar char="q"/>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About </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20.2 </a:t>
            </a:r>
            <a:r>
              <a:rPr lang="en-US" sz="2200" dirty="0">
                <a:latin typeface="Times New Roman" panose="02020603050405020304" pitchFamily="18" charset="0"/>
                <a:ea typeface="Calibri" panose="020F0502020204030204" pitchFamily="34" charset="0"/>
                <a:cs typeface="Times New Roman" panose="02020603050405020304" pitchFamily="18" charset="0"/>
              </a:rPr>
              <a:t>% of students undergo bullying while at school</a:t>
            </a:r>
          </a:p>
          <a:p>
            <a:pPr lvl="1">
              <a:lnSpc>
                <a:spcPct val="200000"/>
              </a:lnSpc>
              <a:spcBef>
                <a:spcPts val="0"/>
              </a:spcBef>
              <a:spcAft>
                <a:spcPts val="800"/>
              </a:spcAft>
              <a:buFont typeface="Wingdings" panose="05000000000000000000" pitchFamily="2" charset="2"/>
              <a:buChar char="q"/>
            </a:pPr>
            <a:r>
              <a:rPr lang="en-US" sz="2200" dirty="0">
                <a:latin typeface="Times New Roman" panose="02020603050405020304" pitchFamily="18" charset="0"/>
                <a:ea typeface="Calibri" panose="020F0502020204030204" pitchFamily="34" charset="0"/>
                <a:cs typeface="Times New Roman" panose="02020603050405020304" pitchFamily="18" charset="0"/>
              </a:rPr>
              <a:t>Physical bullying is higher in males than females</a:t>
            </a:r>
          </a:p>
          <a:p>
            <a:pPr lvl="1">
              <a:lnSpc>
                <a:spcPct val="200000"/>
              </a:lnSpc>
              <a:spcBef>
                <a:spcPts val="0"/>
              </a:spcBef>
              <a:spcAft>
                <a:spcPts val="800"/>
              </a:spcAft>
              <a:buFont typeface="Wingdings" panose="05000000000000000000" pitchFamily="2" charset="2"/>
              <a:buChar char="q"/>
            </a:pPr>
            <a:r>
              <a:rPr lang="en-US" sz="2200" dirty="0">
                <a:latin typeface="Times New Roman" panose="02020603050405020304" pitchFamily="18" charset="0"/>
                <a:ea typeface="Calibri" panose="020F0502020204030204" pitchFamily="34" charset="0"/>
                <a:cs typeface="Times New Roman" panose="02020603050405020304" pitchFamily="18" charset="0"/>
              </a:rPr>
              <a:t>School-based bullying prevention programs decrease bullying by up to 25%.</a:t>
            </a:r>
          </a:p>
          <a:p>
            <a:endParaRPr lang="en-US" dirty="0"/>
          </a:p>
        </p:txBody>
      </p:sp>
    </p:spTree>
    <p:extLst>
      <p:ext uri="{BB962C8B-B14F-4D97-AF65-F5344CB8AC3E}">
        <p14:creationId xmlns:p14="http://schemas.microsoft.com/office/powerpoint/2010/main" val="196492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F448-C0DB-4B2F-9113-7BBEDE9D9767}"/>
              </a:ext>
            </a:extLst>
          </p:cNvPr>
          <p:cNvSpPr>
            <a:spLocks noGrp="1"/>
          </p:cNvSpPr>
          <p:nvPr>
            <p:ph type="title"/>
          </p:nvPr>
        </p:nvSpPr>
        <p:spPr>
          <a:xfrm>
            <a:off x="930730" y="702129"/>
            <a:ext cx="8985638" cy="978503"/>
          </a:xfrm>
        </p:spPr>
        <p:txBody>
          <a:bodyPr/>
          <a:lstStyle/>
          <a:p>
            <a:pPr algn="ctr"/>
            <a:r>
              <a:rPr lang="en-US" sz="3200" dirty="0">
                <a:latin typeface="Times New Roman" panose="02020603050405020304" pitchFamily="18" charset="0"/>
                <a:cs typeface="Times New Roman" panose="02020603050405020304" pitchFamily="18" charset="0"/>
              </a:rPr>
              <a:t>Groups Prone </a:t>
            </a:r>
            <a:r>
              <a:rPr lang="en-US" sz="3200" dirty="0" smtClean="0">
                <a:latin typeface="Times New Roman" panose="02020603050405020304" pitchFamily="18" charset="0"/>
                <a:cs typeface="Times New Roman" panose="02020603050405020304" pitchFamily="18" charset="0"/>
              </a:rPr>
              <a:t>to </a:t>
            </a:r>
            <a:r>
              <a:rPr lang="en-US" sz="3200" dirty="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e </a:t>
            </a:r>
            <a:r>
              <a:rPr lang="en-US" sz="3200" dirty="0">
                <a:latin typeface="Times New Roman" panose="02020603050405020304" pitchFamily="18" charset="0"/>
                <a:cs typeface="Times New Roman" panose="02020603050405020304" pitchFamily="18" charset="0"/>
              </a:rPr>
              <a:t>Bullied</a:t>
            </a:r>
          </a:p>
        </p:txBody>
      </p:sp>
      <p:sp>
        <p:nvSpPr>
          <p:cNvPr id="3" name="Content Placeholder 2">
            <a:extLst>
              <a:ext uri="{FF2B5EF4-FFF2-40B4-BE49-F238E27FC236}">
                <a16:creationId xmlns:a16="http://schemas.microsoft.com/office/drawing/2014/main" id="{28A92CDA-B003-4BAA-B02B-6C40DBE0985E}"/>
              </a:ext>
            </a:extLst>
          </p:cNvPr>
          <p:cNvSpPr>
            <a:spLocks noGrp="1"/>
          </p:cNvSpPr>
          <p:nvPr>
            <p:ph idx="1"/>
          </p:nvPr>
        </p:nvSpPr>
        <p:spPr>
          <a:xfrm>
            <a:off x="1302438" y="1807086"/>
            <a:ext cx="9801517" cy="3895271"/>
          </a:xfrm>
        </p:spPr>
        <p:txBody>
          <a:bodyPr>
            <a:normAutofit/>
          </a:bodyPr>
          <a:lstStyle/>
          <a:p>
            <a:pPr marL="0" marR="0">
              <a:lnSpc>
                <a:spcPct val="200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Some of the people most prone to be bullied include;</a:t>
            </a:r>
          </a:p>
          <a:p>
            <a:pPr marL="292608" lvl="1">
              <a:lnSpc>
                <a:spcPct val="200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Overweight children</a:t>
            </a:r>
          </a:p>
          <a:p>
            <a:pPr marL="292608" lvl="1">
              <a:lnSpc>
                <a:spcPct val="200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Children with special needs</a:t>
            </a:r>
          </a:p>
          <a:p>
            <a:pPr marL="292608" lvl="1">
              <a:lnSpc>
                <a:spcPct val="200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LGBT youth</a:t>
            </a:r>
          </a:p>
          <a:p>
            <a:endParaRPr lang="en-US" dirty="0"/>
          </a:p>
        </p:txBody>
      </p:sp>
    </p:spTree>
    <p:extLst>
      <p:ext uri="{BB962C8B-B14F-4D97-AF65-F5344CB8AC3E}">
        <p14:creationId xmlns:p14="http://schemas.microsoft.com/office/powerpoint/2010/main" val="234301231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151</TotalTime>
  <Words>1758</Words>
  <Application>Microsoft Office PowerPoint</Application>
  <PresentationFormat>Widescreen</PresentationFormat>
  <Paragraphs>115</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Courier New</vt:lpstr>
      <vt:lpstr>Times New Roman</vt:lpstr>
      <vt:lpstr>Wingdings</vt:lpstr>
      <vt:lpstr>Retrospect</vt:lpstr>
      <vt:lpstr>Bullying   Name  Institution Date </vt:lpstr>
      <vt:lpstr>Introduction on Bullying</vt:lpstr>
      <vt:lpstr> Forms of Bullying</vt:lpstr>
      <vt:lpstr> Signs that a Child is being Bullied</vt:lpstr>
      <vt:lpstr> Signs that a child is a bully</vt:lpstr>
      <vt:lpstr>Effects of Bullying</vt:lpstr>
      <vt:lpstr> The Relationship Between Bullying and Suicide</vt:lpstr>
      <vt:lpstr> Bullying Statistics</vt:lpstr>
      <vt:lpstr>Groups Prone to be Bullied</vt:lpstr>
      <vt:lpstr>Where Bullying Takes Place</vt:lpstr>
      <vt:lpstr>Why People Bully Others</vt:lpstr>
      <vt:lpstr>How To Stop Bullying In Society</vt:lpstr>
      <vt:lpstr>Cont.</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IN SOCIETY</dc:title>
  <dc:creator>Njeri</dc:creator>
  <cp:lastModifiedBy>HP</cp:lastModifiedBy>
  <cp:revision>40</cp:revision>
  <dcterms:created xsi:type="dcterms:W3CDTF">2021-04-09T18:30:52Z</dcterms:created>
  <dcterms:modified xsi:type="dcterms:W3CDTF">2021-04-10T19:55:14Z</dcterms:modified>
</cp:coreProperties>
</file>